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2.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Completion %</c:v>
                </c:pt>
              </c:strCache>
            </c:strRef>
          </c:tx>
          <c:spPr>
            <a:solidFill>
              <a:srgbClr val="C00000"/>
            </a:solidFill>
            <a:effectLst/>
          </c:spPr>
          <c:invertIfNegative val="0"/>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cat>
            <c:multiLvlStrRef>
              <c:f>Sheet1!$A$2:$A$7</c:f>
              <c:multiLvlStrCache>
                <c:ptCount val="6"/>
                <c:lvl>
                  <c:pt idx="0">
                    <c:v>Batch 1</c:v>
                  </c:pt>
                  <c:pt idx="1">
                    <c:v>Batch 2</c:v>
                  </c:pt>
                  <c:pt idx="2">
                    <c:v>Batch 3</c:v>
                  </c:pt>
                  <c:pt idx="3">
                    <c:v>Batch 4</c:v>
                  </c:pt>
                  <c:pt idx="4">
                    <c:v>Batch 5</c:v>
                  </c:pt>
                  <c:pt idx="5">
                    <c:v>Batch 6</c:v>
                  </c:pt>
                </c:lvl>
              </c:multiLvlStrCache>
            </c:multiLvlStrRef>
          </c:cat>
          <c:val>
            <c:numRef>
              <c:f>Sheet1!$B$2:$B$7</c:f>
              <c:numCache>
                <c:formatCode>General</c:formatCode>
                <c:ptCount val="6"/>
                <c:pt idx="0">
                  <c:v>92.7</c:v>
                </c:pt>
                <c:pt idx="1">
                  <c:v>90</c:v>
                </c:pt>
                <c:pt idx="2">
                  <c:v>89.7</c:v>
                </c:pt>
                <c:pt idx="3">
                  <c:v>92.5</c:v>
                </c:pt>
                <c:pt idx="4">
                  <c:v>86.8</c:v>
                </c:pt>
                <c:pt idx="5">
                  <c:v>92.7</c:v>
                </c:pt>
              </c:numCache>
            </c:numRef>
          </c:val>
        </c:ser>
        <c:dLbls>
          <c:numFmt formatCode="#,##0" sourceLinked="0"/>
          <c:txPr>
            <a:bodyPr/>
            <a:lstStyle/>
            <a:p>
              <a:pPr>
                <a:defRPr b="0" i="0" strike="noStrike" sz="1200" u="none">
                  <a:solidFill>
                    <a:srgbClr val="000000"/>
                  </a:solidFill>
                  <a:latin typeface="Arial"/>
                </a:defRPr>
              </a:pPr>
            </a:p>
          </c:txPr>
          <c:showLegendKey val="0"/>
          <c:showVal val="0"/>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2"/>
        <c:crosses val="autoZero"/>
        <c:auto val="1"/>
        <c:lblAlgn val="ctr"/>
        <c:noMultiLvlLbl val="1"/>
      </c:catAx>
      <c:valAx>
        <c:axId val="2094734552"/>
        <c:scaling>
          <c:orientation val="minMax"/>
          <c:max val="93"/>
          <c:min val="86"/>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pieChart>
        <c:varyColors val="1"/>
        <c:ser>
          <c:idx val="0"/>
          <c:order val="0"/>
          <c:tx>
            <c:strRef>
              <c:f>Sheet1!$B$1</c:f>
              <c:strCache>
                <c:ptCount val="1"/>
                <c:pt idx="0">
                  <c:v>Villages</c:v>
                </c:pt>
              </c:strCache>
            </c:strRef>
          </c:tx>
          <c:spPr>
            <a:solidFill>
              <a:schemeClr val="accent1"/>
            </a:solidFill>
            <a:ln w="9525" cap="flat">
              <a:solidFill>
                <a:srgbClr val="F9F9F9"/>
              </a:solidFill>
              <a:prstDash val="solid"/>
              <a:round/>
            </a:ln>
            <a:effectLst/>
          </c:spPr>
          <c:dPt>
            <c:idx val="0"/>
            <c:bubble3D val="0"/>
            <c:spPr>
              <a:solidFill>
                <a:srgbClr val="5DA5DA"/>
              </a:solidFill>
              <a:effectLst/>
            </c:spPr>
          </c:dPt>
          <c:dPt>
            <c:idx val="1"/>
            <c:bubble3D val="0"/>
            <c:spPr>
              <a:solidFill>
                <a:srgbClr val="FAA43A"/>
              </a:solidFill>
              <a:effectLst/>
            </c:spPr>
          </c:dPt>
          <c:dPt>
            <c:idx val="2"/>
            <c:bubble3D val="0"/>
            <c:spPr>
              <a:solidFill>
                <a:srgbClr val="60BD68"/>
              </a:solidFill>
              <a:effectLst/>
            </c:spPr>
          </c:dPt>
          <c:dPt>
            <c:idx val="3"/>
            <c:bubble3D val="0"/>
            <c:spPr>
              <a:solidFill>
                <a:srgbClr val="F17CB0"/>
              </a:solidFill>
              <a:effectLst/>
            </c:spPr>
          </c:dPt>
          <c:dPt>
            <c:idx val="4"/>
            <c:bubble3D val="0"/>
            <c:spPr>
              <a:solidFill>
                <a:srgbClr val="B2912F"/>
              </a:solidFill>
              <a:effectLst/>
            </c:spPr>
          </c:dPt>
          <c:dPt>
            <c:idx val="5"/>
            <c:bubble3D val="0"/>
            <c:spPr>
              <a:solidFill>
                <a:srgbClr val="B276B2"/>
              </a:solidFill>
              <a:effectLst/>
            </c:spPr>
          </c:dPt>
          <c:dPt>
            <c:idx val="6"/>
            <c:bubble3D val="0"/>
            <c:spPr>
              <a:solidFill>
                <a:srgbClr val="DECF3F"/>
              </a:solidFill>
              <a:effectLst/>
            </c:spPr>
          </c:dPt>
          <c:dPt>
            <c:idx val="7"/>
            <c:bubble3D val="0"/>
            <c:spPr>
              <a:solidFill>
                <a:srgbClr val="F15854"/>
              </a:solidFill>
              <a:effectLst/>
            </c:spPr>
          </c:dPt>
          <c:dLbls>
            <c:dLbl>
              <c:idx val="0"/>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1"/>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2"/>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3"/>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4"/>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5"/>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6"/>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dLbl>
              <c:idx val="7"/>
              <c:numFmt formatCode="0%" sourceLinked="0"/>
              <c:spPr/>
              <c:txPr>
                <a:bodyPr/>
                <a:lstStyle/>
                <a:p>
                  <a:pPr>
                    <a:defRPr sz="1200" b="0" i="0" u="none" strike="noStrike">
                      <a:solidFill>
                        <a:srgbClr val="000000"/>
                      </a:solidFill>
                      <a:latin typeface="Arial"/>
                    </a:defRPr>
                  </a:pPr>
                </a:p>
              </c:txPr>
              <c:showLegendKey val="0"/>
              <c:showVal val="0"/>
              <c:showCatName val="0"/>
              <c:showSerName val="0"/>
              <c:showPercent val="1"/>
              <c:showBubbleSize val="0"/>
            </c:dLbl>
            <c:numFmt formatCode="0%" sourceLinked="0"/>
            <c:txPr>
              <a:bodyPr/>
              <a:lstStyle/>
              <a:p>
                <a:pPr>
                  <a:defRPr sz="1800" b="0" i="0" u="none" strike="noStrike">
                    <a:solidFill>
                      <a:srgbClr val="000000"/>
                    </a:solidFill>
                    <a:latin typeface="Arial"/>
                  </a:defRPr>
                </a:pPr>
              </a:p>
            </c:txPr>
            <c:dLblPos val="ctr"/>
            <c:showLegendKey val="0"/>
            <c:showVal val="0"/>
            <c:showCatName val="1"/>
            <c:showSerName val="0"/>
            <c:showPercent val="1"/>
            <c:showBubbleSize val="0"/>
            <c:showLeaderLines val="0"/>
          </c:dLbls>
          <c:cat>
            <c:strRef>
              <c:f>Sheet1!$A$2:$A$9</c:f>
              <c:strCache>
                <c:ptCount val="8"/>
                <c:pt idx="0">
                  <c:v>Kadamba</c:v>
                </c:pt>
                <c:pt idx="1">
                  <c:v>Nallagunta</c:v>
                </c:pt>
                <c:pt idx="2">
                  <c:v>Peddapur</c:v>
                </c:pt>
                <c:pt idx="3">
                  <c:v>Bandarupalli</c:v>
                </c:pt>
                <c:pt idx="4">
                  <c:v>Yerragudi</c:v>
                </c:pt>
                <c:pt idx="5">
                  <c:v>Chinnampet</c:v>
                </c:pt>
                <c:pt idx="6">
                  <c:v>Marripalem</c:v>
                </c:pt>
                <c:pt idx="7">
                  <c:v>Somavaram</c:v>
                </c:pt>
              </c:strCache>
            </c:strRef>
          </c:cat>
          <c:val>
            <c:numRef>
              <c:f>Sheet1!$B$2:$B$9</c:f>
              <c:numCache>
                <c:ptCount val="8"/>
                <c:pt idx="0">
                  <c:v>78</c:v>
                </c:pt>
                <c:pt idx="1">
                  <c:v>66</c:v>
                </c:pt>
                <c:pt idx="2">
                  <c:v>61</c:v>
                </c:pt>
                <c:pt idx="3">
                  <c:v>54</c:v>
                </c:pt>
                <c:pt idx="4">
                  <c:v>49</c:v>
                </c:pt>
                <c:pt idx="5">
                  <c:v>44</c:v>
                </c:pt>
                <c:pt idx="6">
                  <c:v>42</c:v>
                </c:pt>
                <c:pt idx="7">
                  <c:v>38</c:v>
                </c:pt>
              </c:numCache>
            </c:numRef>
          </c:val>
        </c:ser>
        <c:firstSliceAng val="0"/>
      </c:pieChart>
      <c:spPr>
        <a:noFill/>
        <a:ln>
          <a:noFill/>
        </a:ln>
        <a:effectLst/>
      </c:spPr>
    </c:plotArea>
    <c:legend>
      <c:legendPos val="r"/>
      <c:overlay val="0"/>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Problems here: three typefaces, a title that is a whole sentence, near-invisible contrast on the subtitle, and a footer nobody will read.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A wasted slide. What should be on screen while people ask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Eleven agenda items for a twenty minute talk. Nobody remembers eleven of anything.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150 words on a slide. The audience is now reading, not listening.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The axis starts at 86 percent, which turns a flat line into a mountain range. This is the slide to argue about.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Seven columns and eight rows on a slide. This is a handout that got lost.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Grey text on white, three paragraphs pretending to be columns, no headings.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Eight slices, all roughly the same size. A pie chart cannot answer any question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The best content in the deck, rendered nearly unreadable.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Five recommendations run together into one paragraph. This is the slide the committee has to act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E75B6"/>
        </a:solidFill>
      </p:bgPr>
    </p:bg>
    <p:spTree>
      <p:nvGrpSpPr>
        <p:cNvPr id="1" name=""/>
        <p:cNvGrpSpPr/>
        <p:nvPr/>
      </p:nvGrpSpPr>
      <p:grpSpPr>
        <a:xfrm>
          <a:off x="0" y="0"/>
          <a:ext cx="0" cy="0"/>
          <a:chOff x="0" y="0"/>
          <a:chExt cx="0" cy="0"/>
        </a:xfrm>
      </p:grpSpPr>
      <p:sp>
        <p:nvSpPr>
          <p:cNvPr id="2" name="Text 0"/>
          <p:cNvSpPr/>
          <p:nvPr/>
        </p:nvSpPr>
        <p:spPr>
          <a:xfrm>
            <a:off x="274320" y="365760"/>
            <a:ext cx="8595360" cy="1463040"/>
          </a:xfrm>
          <a:prstGeom prst="rect">
            <a:avLst/>
          </a:prstGeom>
          <a:noFill/>
          <a:ln/>
        </p:spPr>
        <p:txBody>
          <a:bodyPr wrap="square" rtlCol="0" anchor="ctr"/>
          <a:lstStyle/>
          <a:p>
            <a:pPr algn="ctr" indent="0" marL="0">
              <a:buNone/>
            </a:pPr>
            <a:r>
              <a:rPr lang="en-US" sz="3400" b="1" dirty="0">
                <a:solidFill>
                  <a:srgbClr val="1F3864"/>
                </a:solidFill>
                <a:latin typeface="Impact" pitchFamily="34" charset="0"/>
                <a:ea typeface="Impact" pitchFamily="34" charset="-122"/>
                <a:cs typeface="Impact" pitchFamily="34" charset="-120"/>
              </a:rPr>
              <a:t>DIGITAL LITERACY PROGRAMME ANNUAL REVIEW 2025-2026 PRESENTATION TO THE COMMITTEE</a:t>
            </a:r>
            <a:endParaRPr lang="en-US" sz="3400" dirty="0"/>
          </a:p>
        </p:txBody>
      </p:sp>
      <p:sp>
        <p:nvSpPr>
          <p:cNvPr id="3" name="Text 1"/>
          <p:cNvSpPr/>
          <p:nvPr/>
        </p:nvSpPr>
        <p:spPr>
          <a:xfrm>
            <a:off x="274320" y="2011680"/>
            <a:ext cx="8595360" cy="365760"/>
          </a:xfrm>
          <a:prstGeom prst="rect">
            <a:avLst/>
          </a:prstGeom>
          <a:noFill/>
          <a:ln/>
        </p:spPr>
        <p:txBody>
          <a:bodyPr wrap="square" rtlCol="0" anchor="ctr"/>
          <a:lstStyle/>
          <a:p>
            <a:pPr algn="ctr" indent="0" marL="0">
              <a:buNone/>
            </a:pPr>
            <a:r>
              <a:rPr lang="en-US" sz="1100" dirty="0">
                <a:solidFill>
                  <a:srgbClr val="7F9DB9"/>
                </a:solidFill>
                <a:latin typeface="Comic Sans MS" pitchFamily="34" charset="0"/>
                <a:ea typeface="Comic Sans MS" pitchFamily="34" charset="-122"/>
                <a:cs typeface="Comic Sans MS" pitchFamily="34" charset="-120"/>
              </a:rPr>
              <a:t>presented by the programme office</a:t>
            </a:r>
            <a:endParaRPr lang="en-US" sz="1100" dirty="0"/>
          </a:p>
        </p:txBody>
      </p:sp>
      <p:sp>
        <p:nvSpPr>
          <p:cNvPr id="4" name="Text 2"/>
          <p:cNvSpPr/>
          <p:nvPr/>
        </p:nvSpPr>
        <p:spPr>
          <a:xfrm>
            <a:off x="274320" y="4206240"/>
            <a:ext cx="8595360" cy="731520"/>
          </a:xfrm>
          <a:prstGeom prst="rect">
            <a:avLst/>
          </a:prstGeom>
          <a:noFill/>
          <a:ln/>
        </p:spPr>
        <p:txBody>
          <a:bodyPr wrap="square" rtlCol="0" anchor="ctr"/>
          <a:lstStyle/>
          <a:p>
            <a:pPr algn="ctr" indent="0" marL="0">
              <a:buNone/>
            </a:pPr>
            <a:r>
              <a:rPr lang="en-US" sz="900" dirty="0">
                <a:solidFill>
                  <a:srgbClr val="5B87BC"/>
                </a:solidFill>
                <a:latin typeface="Times New Roman" pitchFamily="34" charset="0"/>
                <a:ea typeface="Times New Roman" pitchFamily="34" charset="-122"/>
                <a:cs typeface="Times New Roman" pitchFamily="34" charset="-120"/>
              </a:rPr>
              <a:t>kadamba community centre (fictional) - august 2026 - internal document - not for circulation outside the committee - version 4 final final</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57200" y="2011680"/>
            <a:ext cx="8229600" cy="1097280"/>
          </a:xfrm>
          <a:prstGeom prst="rect">
            <a:avLst/>
          </a:prstGeom>
          <a:noFill/>
          <a:ln/>
        </p:spPr>
        <p:txBody>
          <a:bodyPr wrap="square" rtlCol="0" anchor="ctr"/>
          <a:lstStyle/>
          <a:p>
            <a:pPr algn="ctr" indent="0" marL="0">
              <a:buNone/>
            </a:pPr>
            <a:r>
              <a:rPr lang="en-US" sz="5400" b="1" dirty="0">
                <a:solidFill>
                  <a:srgbClr val="2E75B6"/>
                </a:solidFill>
                <a:latin typeface="Impact" pitchFamily="34" charset="0"/>
                <a:ea typeface="Impact" pitchFamily="34" charset="-122"/>
                <a:cs typeface="Impact" pitchFamily="34" charset="-120"/>
              </a:rPr>
              <a:t>THANK YOU !!!</a:t>
            </a:r>
            <a:endParaRPr lang="en-US" sz="5400" dirty="0"/>
          </a:p>
        </p:txBody>
      </p:sp>
      <p:sp>
        <p:nvSpPr>
          <p:cNvPr id="3" name="Text 1"/>
          <p:cNvSpPr/>
          <p:nvPr/>
        </p:nvSpPr>
        <p:spPr>
          <a:xfrm>
            <a:off x="457200" y="3200400"/>
            <a:ext cx="8229600" cy="548640"/>
          </a:xfrm>
          <a:prstGeom prst="rect">
            <a:avLst/>
          </a:prstGeom>
          <a:noFill/>
          <a:ln/>
        </p:spPr>
        <p:txBody>
          <a:bodyPr wrap="square" rtlCol="0" anchor="ctr"/>
          <a:lstStyle/>
          <a:p>
            <a:pPr algn="ctr" indent="0" marL="0">
              <a:buNone/>
            </a:pPr>
            <a:r>
              <a:rPr lang="en-US" sz="2000" dirty="0">
                <a:solidFill>
                  <a:srgbClr val="9DC3E6"/>
                </a:solidFill>
                <a:latin typeface="Comic Sans MS" pitchFamily="34" charset="0"/>
                <a:ea typeface="Comic Sans MS" pitchFamily="34" charset="-122"/>
                <a:cs typeface="Comic Sans MS" pitchFamily="34" charset="-120"/>
              </a:rPr>
              <a:t>any questions ???</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F3864"/>
                </a:solidFill>
                <a:latin typeface="Arial" pitchFamily="34" charset="0"/>
                <a:ea typeface="Arial" pitchFamily="34" charset="-122"/>
                <a:cs typeface="Arial" pitchFamily="34" charset="-120"/>
              </a:rPr>
              <a:t>What to do with this deck</a:t>
            </a:r>
            <a:endParaRPr lang="en-US" sz="2800" dirty="0"/>
          </a:p>
        </p:txBody>
      </p:sp>
      <p:sp>
        <p:nvSpPr>
          <p:cNvPr id="3" name="Text 1"/>
          <p:cNvSpPr/>
          <p:nvPr/>
        </p:nvSpPr>
        <p:spPr>
          <a:xfrm>
            <a:off x="457200" y="914400"/>
            <a:ext cx="8229600" cy="3931920"/>
          </a:xfrm>
          <a:prstGeom prst="rect">
            <a:avLst/>
          </a:prstGeom>
          <a:noFill/>
          <a:ln/>
        </p:spPr>
        <p:txBody>
          <a:bodyPr wrap="square" rtlCol="0" anchor="ctr"/>
          <a:lstStyle/>
          <a:p>
            <a:pPr indent="0" marL="0">
              <a:spcAft>
                <a:spcPts val="600"/>
              </a:spcAft>
              <a:buNone/>
            </a:pPr>
            <a:r>
              <a:rPr lang="en-US" sz="1100" i="1" dirty="0">
                <a:solidFill>
                  <a:srgbClr val="000000"/>
                </a:solidFill>
                <a:latin typeface="Calibri" pitchFamily="34" charset="0"/>
                <a:ea typeface="Calibri" pitchFamily="34" charset="-122"/>
                <a:cs typeface="Calibri" pitchFamily="34" charset="-120"/>
              </a:rPr>
              <a:t>A Funcognito practice file. The centre, the figures and the quotation are all fictional.</a:t>
            </a:r>
            <a:endParaRPr lang="en-US" sz="1200" dirty="0"/>
          </a:p>
          <a:p>
            <a:pPr indent="0" marL="0">
              <a:spcAft>
                <a:spcPts val="600"/>
              </a:spcAft>
              <a:buNone/>
            </a:pPr>
            <a:endParaRPr lang="en-US" sz="1200" dirty="0"/>
          </a:p>
          <a:p>
            <a:pPr indent="0" marL="0">
              <a:spcAft>
                <a:spcPts val="600"/>
              </a:spcAft>
              <a:buNone/>
            </a:pPr>
            <a:r>
              <a:rPr lang="en-US" sz="1200" dirty="0">
                <a:solidFill>
                  <a:srgbClr val="000000"/>
                </a:solidFill>
                <a:latin typeface="Calibri" pitchFamily="34" charset="0"/>
                <a:ea typeface="Calibri" pitchFamily="34" charset="-122"/>
                <a:cs typeface="Calibri" pitchFamily="34" charset="-120"/>
              </a:rPr>
              <a:t>The ten slides before this one are bad on purpose. Every fault is one you will meet in a real deck.</a:t>
            </a:r>
            <a:endParaRPr lang="en-US" sz="1200" dirty="0"/>
          </a:p>
          <a:p>
            <a:pPr indent="0" marL="0">
              <a:spcAft>
                <a:spcPts val="600"/>
              </a:spcAft>
              <a:buNone/>
            </a:pP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1 — list the faults before you fix anything. Aim for fifteen. The speaker notes on each slide name at least one, so check yourself against them afterwards, not before.</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2 — fix slide 4 first. Decide what the honest version of that chart looks like, then build it. Be ready to say what the truncated axis was hiding.</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3 — cut. Take the deck from ten content slides to six without losing anything the committee needs to decide with.</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4 — one typeface, two sizes, three colours. Apply it to everything.</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5 — turn slide 3 into something shown rather than read, and move the words into the speaker notes where they belong.</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6 — rescue slide 8. It has the best content in the deck.</a:t>
            </a:r>
            <a:endParaRPr lang="en-US" sz="1200" dirty="0"/>
          </a:p>
          <a:p>
            <a:pPr marL="342900" indent="-342900">
              <a:spcAft>
                <a:spcPts val="600"/>
              </a:spcAft>
              <a:buSzPct val="100000"/>
              <a:buChar char="•"/>
            </a:pPr>
            <a:r>
              <a:rPr lang="en-US" sz="1200" dirty="0">
                <a:solidFill>
                  <a:srgbClr val="000000"/>
                </a:solidFill>
                <a:latin typeface="Calibri" pitchFamily="34" charset="0"/>
                <a:ea typeface="Calibri" pitchFamily="34" charset="-122"/>
                <a:cs typeface="Calibri" pitchFamily="34" charset="-120"/>
              </a:rPr>
              <a:t>Task 7 — run the Accessibility Checker and fix everything it names.</a:t>
            </a:r>
            <a:endParaRPr lang="en-US" sz="1200" dirty="0"/>
          </a:p>
          <a:p>
            <a:pPr indent="0" marL="0">
              <a:spcAft>
                <a:spcPts val="600"/>
              </a:spcAft>
              <a:buNone/>
            </a:pPr>
            <a:endParaRPr lang="en-US" sz="1200" dirty="0"/>
          </a:p>
          <a:p>
            <a:pPr indent="0" marL="0">
              <a:spcAft>
                <a:spcPts val="600"/>
              </a:spcAft>
              <a:buNone/>
            </a:pPr>
            <a:r>
              <a:rPr lang="en-US" sz="1200" b="1" dirty="0">
                <a:solidFill>
                  <a:srgbClr val="000000"/>
                </a:solidFill>
                <a:latin typeface="Calibri" pitchFamily="34" charset="0"/>
                <a:ea typeface="Calibri" pitchFamily="34" charset="-122"/>
                <a:cs typeface="Calibri" pitchFamily="34" charset="-120"/>
              </a:rPr>
              <a:t>Finished when someone who was not in the room can read your six slides and reach the same decision the committee would.</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365760" y="182880"/>
            <a:ext cx="8229600" cy="548640"/>
          </a:xfrm>
          <a:prstGeom prst="rect">
            <a:avLst/>
          </a:prstGeom>
          <a:noFill/>
          <a:ln/>
        </p:spPr>
        <p:txBody>
          <a:bodyPr wrap="square" rtlCol="0" anchor="ctr"/>
          <a:lstStyle/>
          <a:p>
            <a:pPr indent="0" marL="0">
              <a:buNone/>
            </a:pPr>
            <a:r>
              <a:rPr lang="en-US" sz="3000" b="1" dirty="0">
                <a:solidFill>
                  <a:srgbClr val="000000"/>
                </a:solidFill>
                <a:latin typeface="Arial" pitchFamily="34" charset="0"/>
                <a:ea typeface="Arial" pitchFamily="34" charset="-122"/>
                <a:cs typeface="Arial" pitchFamily="34" charset="-120"/>
              </a:rPr>
              <a:t>Agenda</a:t>
            </a:r>
            <a:endParaRPr lang="en-US" sz="3000" dirty="0"/>
          </a:p>
        </p:txBody>
      </p:sp>
      <p:sp>
        <p:nvSpPr>
          <p:cNvPr id="3" name="Text 1"/>
          <p:cNvSpPr/>
          <p:nvPr/>
        </p:nvSpPr>
        <p:spPr>
          <a:xfrm>
            <a:off x="548640" y="822960"/>
            <a:ext cx="8046720" cy="4023360"/>
          </a:xfrm>
          <a:prstGeom prst="rect">
            <a:avLst/>
          </a:prstGeom>
          <a:noFill/>
          <a:ln/>
        </p:spPr>
        <p:txBody>
          <a:bodyPr wrap="square" rtlCol="0" anchor="ctr"/>
          <a:lstStyle/>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Introduction and welcome</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Background and the 2025 village survey</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How the programme works in practice</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Method of this review and its limitations</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Findings part one - reach and completion</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Findings part two - what participants could do</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Findings part three - dropouts</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Findings part four - cost per participant</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Discussion</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Recommendations (five)</a:t>
            </a:r>
            <a:endParaRPr lang="en-US" sz="1600" dirty="0"/>
          </a:p>
          <a:p>
            <a:pPr marL="342900" indent="-342900">
              <a:buSzPct val="100000"/>
              <a:buChar char="•"/>
            </a:pPr>
            <a:r>
              <a:rPr lang="en-US" sz="1600" dirty="0">
                <a:solidFill>
                  <a:srgbClr val="000000"/>
                </a:solidFill>
                <a:latin typeface="Calibri" pitchFamily="34" charset="0"/>
                <a:ea typeface="Calibri" pitchFamily="34" charset="-122"/>
                <a:cs typeface="Calibri" pitchFamily="34" charset="-120"/>
              </a:rPr>
              <a:t>Questions and discussion</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365760" y="182880"/>
            <a:ext cx="8229600" cy="457200"/>
          </a:xfrm>
          <a:prstGeom prst="rect">
            <a:avLst/>
          </a:prstGeom>
          <a:noFill/>
          <a:ln/>
        </p:spPr>
        <p:txBody>
          <a:bodyPr wrap="square" rtlCol="0" anchor="ctr"/>
          <a:lstStyle/>
          <a:p>
            <a:pPr indent="0" marL="0">
              <a:buNone/>
            </a:pPr>
            <a:r>
              <a:rPr lang="en-US" sz="2600" b="1" dirty="0">
                <a:solidFill>
                  <a:srgbClr val="000000"/>
                </a:solidFill>
                <a:latin typeface="Georgia" pitchFamily="34" charset="0"/>
                <a:ea typeface="Georgia" pitchFamily="34" charset="-122"/>
                <a:cs typeface="Georgia" pitchFamily="34" charset="-120"/>
              </a:rPr>
              <a:t>Background</a:t>
            </a:r>
            <a:endParaRPr lang="en-US" sz="2600" dirty="0"/>
          </a:p>
        </p:txBody>
      </p:sp>
      <p:sp>
        <p:nvSpPr>
          <p:cNvPr id="3" name="Text 1"/>
          <p:cNvSpPr/>
          <p:nvPr/>
        </p:nvSpPr>
        <p:spPr>
          <a:xfrm>
            <a:off x="457200" y="777240"/>
            <a:ext cx="8229600" cy="4023360"/>
          </a:xfrm>
          <a:prstGeom prst="rect">
            <a:avLst/>
          </a:prstGeom>
          <a:noFill/>
          <a:ln/>
        </p:spPr>
        <p:txBody>
          <a:bodyPr wrap="square" rtlCol="0" anchor="ctr"/>
          <a:lstStyle/>
          <a:p>
            <a:pPr algn="just" indent="0" marL="0">
              <a:buNone/>
            </a:pPr>
            <a:r>
              <a:rPr lang="en-US" sz="1300" dirty="0">
                <a:solidFill>
                  <a:srgbClr val="000000"/>
                </a:solidFill>
                <a:latin typeface="Calibri" pitchFamily="34" charset="0"/>
                <a:ea typeface="Calibri" pitchFamily="34" charset="-122"/>
                <a:cs typeface="Calibri" pitchFamily="34" charset="-120"/>
              </a:rPr>
              <a:t>Eight villages fall within a ten kilometre radius of the centre. A survey carried out in early 2025 across those villages found that while nearly every household had at least one smartphone, very few adults over the age of thirty had ever used a computer, and a smaller number again had ever completed an online form without help from a younger relative or from a shop. That dependence turns out to matter more than it first appears, because several government services, scholarship applications and bank processes now assume online submission. A person who cannot complete the form themselves either pays a shop to do it, at a cost that is small individually and substantial across a year, or does not complete it at all. Two of the villages reported scholarship applications lapsing for this reason alone. The programme was therefore designed around that single observation and is not a computer course in the general sense.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65760" y="182880"/>
            <a:ext cx="8229600" cy="548640"/>
          </a:xfrm>
          <a:prstGeom prst="rect">
            <a:avLst/>
          </a:prstGeom>
          <a:noFill/>
          <a:ln/>
        </p:spPr>
        <p:txBody>
          <a:bodyPr wrap="square" rtlCol="0" anchor="ctr"/>
          <a:lstStyle/>
          <a:p>
            <a:pPr indent="0" marL="0">
              <a:buNone/>
            </a:pPr>
            <a:r>
              <a:rPr lang="en-US" sz="2600" b="1" dirty="0">
                <a:solidFill>
                  <a:srgbClr val="C00000"/>
                </a:solidFill>
                <a:latin typeface="Arial" pitchFamily="34" charset="0"/>
                <a:ea typeface="Arial" pitchFamily="34" charset="-122"/>
                <a:cs typeface="Arial" pitchFamily="34" charset="-120"/>
              </a:rPr>
              <a:t>Completion rate is climbing sharply</a:t>
            </a:r>
            <a:endParaRPr lang="en-US" sz="2600" dirty="0"/>
          </a:p>
        </p:txBody>
      </p:sp>
      <p:graphicFrame>
        <p:nvGraphicFramePr>
          <p:cNvPr id="3" name="Chart 0" descr=""/>
          <p:cNvGraphicFramePr/>
          <p:nvPr/>
        </p:nvGraphicFramePr>
        <p:xfrm>
          <a:off x="548640" y="822960"/>
          <a:ext cx="7863840" cy="3840480"/>
        </p:xfrm>
        <a:graphic xmlns:a="http://schemas.openxmlformats.org/drawingml/2006/main">
          <a:graphicData uri="http://schemas.openxmlformats.org/drawingml/2006/chart">
            <c:chart xmlns:c="http://schemas.openxmlformats.org/drawingml/2006/chart" r:id="rId1"/>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365760" y="137160"/>
            <a:ext cx="8229600" cy="411480"/>
          </a:xfrm>
          <a:prstGeom prst="rect">
            <a:avLst/>
          </a:prstGeom>
          <a:noFill/>
          <a:ln/>
        </p:spPr>
        <p:txBody>
          <a:bodyPr wrap="square" rtlCol="0" anchor="ctr"/>
          <a:lstStyle/>
          <a:p>
            <a:pPr indent="0" marL="0">
              <a:buNone/>
            </a:pPr>
            <a:r>
              <a:rPr lang="en-US" sz="2400" b="1" dirty="0">
                <a:solidFill>
                  <a:srgbClr val="000000"/>
                </a:solidFill>
                <a:latin typeface="Arial" pitchFamily="34" charset="0"/>
                <a:ea typeface="Arial" pitchFamily="34" charset="-122"/>
                <a:cs typeface="Arial" pitchFamily="34" charset="-120"/>
              </a:rPr>
              <a:t>Outcomes</a:t>
            </a:r>
            <a:endParaRPr lang="en-US" sz="24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320040" y="640080"/>
          <a:ext cx="8503920" cy="914400"/>
        </p:xfrm>
        <a:graphic>
          <a:graphicData uri="http://schemas.openxmlformats.org/drawingml/2006/table">
            <a:tbl>
              <a:tblPr/>
              <a:tblGrid>
                <a:gridCol w="1214846"/>
                <a:gridCol w="1214846"/>
                <a:gridCol w="1214846"/>
                <a:gridCol w="1214846"/>
                <a:gridCol w="1214846"/>
                <a:gridCol w="1214846"/>
                <a:gridCol w="1214846"/>
              </a:tblGrid>
              <a:tr h="0">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Outcome</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Out of</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Observed</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Follow-up n</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b="1" dirty="0">
                          <a:solidFill>
                            <a:srgbClr val="000000"/>
                          </a:solidFill>
                          <a:latin typeface="Calibri" pitchFamily="34" charset="0"/>
                          <a:ea typeface="Calibri" pitchFamily="34" charset="-122"/>
                          <a:cs typeface="Calibri" pitchFamily="34" charset="-120"/>
                        </a:rPr>
                        <a:t>Follow-up yes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Fill an online form unassisted</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218</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391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55.8</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No</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29</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Recognise a fraudulent message</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340</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391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86.9</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No</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11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Type and save a document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366</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391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93.6</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Build a simple spreadsheet list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289</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391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73.9</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No</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Keep a device reasonably secure</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201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391</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51.4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No</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54</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Attendance, morning batches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94.0</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r h="0">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Attendance, evening batches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83.0</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Yes</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indent="0" marL="0">
                        <a:buNone/>
                      </a:pPr>
                      <a:r>
                        <a:rPr lang="en-US" sz="900" dirty="0">
                          <a:solidFill>
                            <a:srgbClr val="000000"/>
                          </a:solidFill>
                          <a:latin typeface="Calibri" pitchFamily="34" charset="0"/>
                          <a:ea typeface="Calibri" pitchFamily="34" charset="-122"/>
                          <a:cs typeface="Calibri" pitchFamily="34" charset="-120"/>
                        </a:rPr>
                        <a:t>—</a:t>
                      </a:r>
                      <a:endParaRPr lang="en-US" sz="900" dirty="0">
                        <a:latin typeface="Calibri" charset="0"/>
                        <a:ea typeface="Calibri" charset="0"/>
                        <a:cs typeface="Calibri" charset="0"/>
                      </a:endParaRPr>
                    </a:p>
                  </a:txBody>
                  <a:tcPr marL="91440" marR="91440" marT="45720" marB="4572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365760" y="182880"/>
            <a:ext cx="8229600" cy="457200"/>
          </a:xfrm>
          <a:prstGeom prst="rect">
            <a:avLst/>
          </a:prstGeom>
          <a:noFill/>
          <a:ln/>
        </p:spPr>
        <p:txBody>
          <a:bodyPr wrap="square" rtlCol="0" anchor="ctr"/>
          <a:lstStyle/>
          <a:p>
            <a:pPr indent="0" marL="0">
              <a:buNone/>
            </a:pPr>
            <a:r>
              <a:rPr lang="en-US" sz="2600" b="1" dirty="0">
                <a:solidFill>
                  <a:srgbClr val="000000"/>
                </a:solidFill>
                <a:latin typeface="Verdana" pitchFamily="34" charset="0"/>
                <a:ea typeface="Verdana" pitchFamily="34" charset="-122"/>
                <a:cs typeface="Verdana" pitchFamily="34" charset="-120"/>
              </a:rPr>
              <a:t>Three things we learned</a:t>
            </a:r>
            <a:endParaRPr lang="en-US" sz="2600" dirty="0"/>
          </a:p>
        </p:txBody>
      </p:sp>
      <p:sp>
        <p:nvSpPr>
          <p:cNvPr id="3" name="Text 1"/>
          <p:cNvSpPr/>
          <p:nvPr/>
        </p:nvSpPr>
        <p:spPr>
          <a:xfrm>
            <a:off x="365760" y="1005840"/>
            <a:ext cx="2651760" cy="3291840"/>
          </a:xfrm>
          <a:prstGeom prst="rect">
            <a:avLst/>
          </a:prstGeom>
          <a:noFill/>
          <a:ln/>
        </p:spPr>
        <p:txBody>
          <a:bodyPr wrap="square" rtlCol="0" anchor="t"/>
          <a:lstStyle/>
          <a:p>
            <a:pPr indent="0" marL="0">
              <a:buNone/>
            </a:pPr>
            <a:r>
              <a:rPr lang="en-US" sz="1200" dirty="0">
                <a:solidFill>
                  <a:srgbClr val="A6A6A6"/>
                </a:solidFill>
                <a:latin typeface="Calibri" pitchFamily="34" charset="0"/>
                <a:ea typeface="Calibri" pitchFamily="34" charset="-122"/>
                <a:cs typeface="Calibri" pitchFamily="34" charset="-120"/>
              </a:rPr>
              <a:t>Pacing in week one is too fast and most dropouts happen in the first fortnight, which is a solvable problem and not a motivation problem at all</a:t>
            </a:r>
            <a:endParaRPr lang="en-US" sz="1200" dirty="0"/>
          </a:p>
        </p:txBody>
      </p:sp>
      <p:sp>
        <p:nvSpPr>
          <p:cNvPr id="4" name="Text 2"/>
          <p:cNvSpPr/>
          <p:nvPr/>
        </p:nvSpPr>
        <p:spPr>
          <a:xfrm>
            <a:off x="3200400" y="1005840"/>
            <a:ext cx="2651760" cy="3291840"/>
          </a:xfrm>
          <a:prstGeom prst="rect">
            <a:avLst/>
          </a:prstGeom>
          <a:noFill/>
          <a:ln/>
        </p:spPr>
        <p:txBody>
          <a:bodyPr wrap="square" rtlCol="0" anchor="t"/>
          <a:lstStyle/>
          <a:p>
            <a:pPr indent="0" marL="0">
              <a:buNone/>
            </a:pPr>
            <a:r>
              <a:rPr lang="en-US" sz="1200" dirty="0">
                <a:solidFill>
                  <a:srgbClr val="A6A6A6"/>
                </a:solidFill>
                <a:latin typeface="Calibri" pitchFamily="34" charset="0"/>
                <a:ea typeface="Calibri" pitchFamily="34" charset="-122"/>
                <a:cs typeface="Calibri" pitchFamily="34" charset="-120"/>
              </a:rPr>
              <a:t>The gap between what people say on the last day and what they have done three months later is large and it is the most important finding in the whole review</a:t>
            </a:r>
            <a:endParaRPr lang="en-US" sz="1200" dirty="0"/>
          </a:p>
        </p:txBody>
      </p:sp>
      <p:sp>
        <p:nvSpPr>
          <p:cNvPr id="5" name="Text 3"/>
          <p:cNvSpPr/>
          <p:nvPr/>
        </p:nvSpPr>
        <p:spPr>
          <a:xfrm>
            <a:off x="6035040" y="1005840"/>
            <a:ext cx="2651760" cy="3291840"/>
          </a:xfrm>
          <a:prstGeom prst="rect">
            <a:avLst/>
          </a:prstGeom>
          <a:noFill/>
          <a:ln/>
        </p:spPr>
        <p:txBody>
          <a:bodyPr wrap="square" rtlCol="0" anchor="t"/>
          <a:lstStyle/>
          <a:p>
            <a:pPr indent="0" marL="0">
              <a:buNone/>
            </a:pPr>
            <a:r>
              <a:rPr lang="en-US" sz="1200" dirty="0">
                <a:solidFill>
                  <a:srgbClr val="A6A6A6"/>
                </a:solidFill>
                <a:latin typeface="Calibri" pitchFamily="34" charset="0"/>
                <a:ea typeface="Calibri" pitchFamily="34" charset="-122"/>
                <a:cs typeface="Calibri" pitchFamily="34" charset="-120"/>
              </a:rPr>
              <a:t>Two of our eleven machines are effectively unusable and rotating them was a fair response to an unfair situation but it does not fix anything</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65760" y="182880"/>
            <a:ext cx="8229600" cy="457200"/>
          </a:xfrm>
          <a:prstGeom prst="rect">
            <a:avLst/>
          </a:prstGeom>
          <a:noFill/>
          <a:ln/>
        </p:spPr>
        <p:txBody>
          <a:bodyPr wrap="square" rtlCol="0" anchor="ctr"/>
          <a:lstStyle/>
          <a:p>
            <a:pPr indent="0" marL="0">
              <a:buNone/>
            </a:pPr>
            <a:r>
              <a:rPr lang="en-US" sz="2600" b="1" dirty="0">
                <a:solidFill>
                  <a:srgbClr val="000000"/>
                </a:solidFill>
                <a:latin typeface="Arial" pitchFamily="34" charset="0"/>
                <a:ea typeface="Arial" pitchFamily="34" charset="-122"/>
                <a:cs typeface="Arial" pitchFamily="34" charset="-120"/>
              </a:rPr>
              <a:t>Where participants came from</a:t>
            </a:r>
            <a:endParaRPr lang="en-US" sz="2600" dirty="0"/>
          </a:p>
        </p:txBody>
      </p:sp>
      <p:graphicFrame>
        <p:nvGraphicFramePr>
          <p:cNvPr id="3" name="Chart 0" descr=""/>
          <p:cNvGraphicFramePr/>
          <p:nvPr/>
        </p:nvGraphicFramePr>
        <p:xfrm>
          <a:off x="1097280" y="731520"/>
          <a:ext cx="6949440" cy="4023360"/>
        </p:xfrm>
        <a:graphic xmlns:a="http://schemas.openxmlformats.org/drawingml/2006/main">
          <a:graphicData uri="http://schemas.openxmlformats.org/drawingml/2006/chart">
            <c:chart xmlns:c="http://schemas.openxmlformats.org/drawingml/2006/chart" r:id="rId1"/>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2CC"/>
        </a:solidFill>
      </p:bgPr>
    </p:bg>
    <p:spTree>
      <p:nvGrpSpPr>
        <p:cNvPr id="1" name=""/>
        <p:cNvGrpSpPr/>
        <p:nvPr/>
      </p:nvGrpSpPr>
      <p:grpSpPr>
        <a:xfrm>
          <a:off x="0" y="0"/>
          <a:ext cx="0" cy="0"/>
          <a:chOff x="0" y="0"/>
          <a:chExt cx="0" cy="0"/>
        </a:xfrm>
      </p:grpSpPr>
      <p:sp>
        <p:nvSpPr>
          <p:cNvPr id="2" name="Text 0"/>
          <p:cNvSpPr/>
          <p:nvPr/>
        </p:nvSpPr>
        <p:spPr>
          <a:xfrm>
            <a:off x="731520" y="1097280"/>
            <a:ext cx="7680960" cy="2194560"/>
          </a:xfrm>
          <a:prstGeom prst="rect">
            <a:avLst/>
          </a:prstGeom>
          <a:noFill/>
          <a:ln/>
        </p:spPr>
        <p:txBody>
          <a:bodyPr wrap="square" rtlCol="0" anchor="ctr"/>
          <a:lstStyle/>
          <a:p>
            <a:pPr algn="ctr" indent="0" marL="0">
              <a:buNone/>
            </a:pPr>
            <a:r>
              <a:rPr lang="en-US" sz="2600" i="1" dirty="0">
                <a:solidFill>
                  <a:srgbClr val="7F6000"/>
                </a:solidFill>
                <a:latin typeface="Brush Script MT" pitchFamily="34" charset="0"/>
                <a:ea typeface="Brush Script MT" pitchFamily="34" charset="-122"/>
                <a:cs typeface="Brush Script MT" pitchFamily="34" charset="-120"/>
              </a:rPr>
              <a:t>"I filled the scholarship form myself this year. Last year I paid sixty rupees at the shop and I still do not know what they typed."</a:t>
            </a:r>
            <a:endParaRPr lang="en-US" sz="2600" dirty="0"/>
          </a:p>
        </p:txBody>
      </p:sp>
      <p:sp>
        <p:nvSpPr>
          <p:cNvPr id="3" name="Text 1"/>
          <p:cNvSpPr/>
          <p:nvPr/>
        </p:nvSpPr>
        <p:spPr>
          <a:xfrm>
            <a:off x="731520" y="3383280"/>
            <a:ext cx="7680960" cy="365760"/>
          </a:xfrm>
          <a:prstGeom prst="rect">
            <a:avLst/>
          </a:prstGeom>
          <a:noFill/>
          <a:ln/>
        </p:spPr>
        <p:txBody>
          <a:bodyPr wrap="square" rtlCol="0" anchor="ctr"/>
          <a:lstStyle/>
          <a:p>
            <a:pPr algn="ctr" indent="0" marL="0">
              <a:buNone/>
            </a:pPr>
            <a:r>
              <a:rPr lang="en-US" sz="1200" dirty="0">
                <a:solidFill>
                  <a:srgbClr val="BF9000"/>
                </a:solidFill>
                <a:latin typeface="Comic Sans MS" pitchFamily="34" charset="0"/>
                <a:ea typeface="Comic Sans MS" pitchFamily="34" charset="-122"/>
                <a:cs typeface="Comic Sans MS" pitchFamily="34" charset="-120"/>
              </a:rPr>
              <a:t>- a participant</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365760" y="182880"/>
            <a:ext cx="8229600" cy="457200"/>
          </a:xfrm>
          <a:prstGeom prst="rect">
            <a:avLst/>
          </a:prstGeom>
          <a:noFill/>
          <a:ln/>
        </p:spPr>
        <p:txBody>
          <a:bodyPr wrap="square" rtlCol="0" anchor="ctr"/>
          <a:lstStyle/>
          <a:p>
            <a:pPr indent="0" marL="0">
              <a:buNone/>
            </a:pPr>
            <a:r>
              <a:rPr lang="en-US" sz="2800" b="1" dirty="0">
                <a:solidFill>
                  <a:srgbClr val="000000"/>
                </a:solidFill>
                <a:latin typeface="Impact" pitchFamily="34" charset="0"/>
                <a:ea typeface="Impact" pitchFamily="34" charset="-122"/>
                <a:cs typeface="Impact" pitchFamily="34" charset="-120"/>
              </a:rPr>
              <a:t>RECOMMENDATIONS</a:t>
            </a:r>
            <a:endParaRPr lang="en-US" sz="2800" dirty="0"/>
          </a:p>
        </p:txBody>
      </p:sp>
      <p:sp>
        <p:nvSpPr>
          <p:cNvPr id="3" name="Text 1"/>
          <p:cNvSpPr/>
          <p:nvPr/>
        </p:nvSpPr>
        <p:spPr>
          <a:xfrm>
            <a:off x="457200" y="822960"/>
            <a:ext cx="8229600" cy="3840480"/>
          </a:xfrm>
          <a:prstGeom prst="rect">
            <a:avLst/>
          </a:prstGeom>
          <a:noFill/>
          <a:ln/>
        </p:spPr>
        <p:txBody>
          <a:bodyPr wrap="square" rtlCol="0" anchor="ctr"/>
          <a:lstStyle/>
          <a:p>
            <a:pPr algn="just" indent="0" marL="0">
              <a:buNone/>
            </a:pPr>
            <a:r>
              <a:rPr lang="en-US" sz="1400" dirty="0">
                <a:solidFill>
                  <a:srgbClr val="000000"/>
                </a:solidFill>
                <a:latin typeface="Calibri" pitchFamily="34" charset="0"/>
                <a:ea typeface="Calibri" pitchFamily="34" charset="-122"/>
                <a:cs typeface="Calibri" pitchFamily="34" charset="-120"/>
              </a:rPr>
              <a:t>1. Extend week one to two weeks for absolute beginners, assessed on day one rather than self-declared, accepting that this reduces batches per year from eleven to about nine. 2. Add one follow-up session eight weeks after completion at which participants bring a real form. 3. Retire the two 2024 machines rather than continuing to rotate them. 4. Report volunteer hours in every future report and pick one cost-per-participant figure and stay with it. 5. Test rather than ask at least one outcome per batch.</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Fix this deck</dc:title>
  <dc:subject>PptxGenJS Presentation</dc:subject>
  <dc:creator>Funcognito practice file</dc:creator>
  <cp:lastModifiedBy>Funcognito practice file</cp:lastModifiedBy>
  <cp:revision>1</cp:revision>
  <dcterms:created xsi:type="dcterms:W3CDTF">2026-08-25T08:39:51Z</dcterms:created>
  <dcterms:modified xsi:type="dcterms:W3CDTF">2026-08-25T08:39:51Z</dcterms:modified>
</cp:coreProperties>
</file>